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89" r:id="rId3"/>
    <p:sldId id="273" r:id="rId4"/>
    <p:sldId id="274" r:id="rId5"/>
    <p:sldId id="277" r:id="rId6"/>
    <p:sldId id="278" r:id="rId7"/>
    <p:sldId id="279" r:id="rId8"/>
    <p:sldId id="281" r:id="rId9"/>
    <p:sldId id="282" r:id="rId10"/>
    <p:sldId id="283" r:id="rId11"/>
    <p:sldId id="285" r:id="rId12"/>
    <p:sldId id="286" r:id="rId13"/>
    <p:sldId id="2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xmlns=""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79" d="100"/>
          <a:sy n="79" d="100"/>
        </p:scale>
        <p:origin x="-514"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12/14/2014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6</a:t>
            </a:fld>
            <a:endParaRPr lang="en-US"/>
          </a:p>
        </p:txBody>
      </p:sp>
    </p:spTree>
    <p:extLst>
      <p:ext uri="{BB962C8B-B14F-4D97-AF65-F5344CB8AC3E}">
        <p14:creationId xmlns:p14="http://schemas.microsoft.com/office/powerpoint/2010/main" xmlns="" val="184581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9</a:t>
            </a:fld>
            <a:endParaRPr lang="en-US"/>
          </a:p>
        </p:txBody>
      </p:sp>
    </p:spTree>
    <p:extLst>
      <p:ext uri="{BB962C8B-B14F-4D97-AF65-F5344CB8AC3E}">
        <p14:creationId xmlns:p14="http://schemas.microsoft.com/office/powerpoint/2010/main" xmlns="" val="652394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6</a:t>
            </a:r>
            <a:r>
              <a:rPr lang="en-US" baseline="0" dirty="0" smtClean="0"/>
              <a:t> </a:t>
            </a:r>
            <a:r>
              <a:rPr lang="en-US" dirty="0" smtClean="0"/>
              <a:t>Lecture 3</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6</a:t>
            </a:r>
            <a:r>
              <a:rPr lang="en-US" dirty="0" smtClean="0"/>
              <a:t>:  Agency Supervision</a:t>
            </a:r>
          </a:p>
          <a:p>
            <a:pPr lvl="1"/>
            <a:r>
              <a:rPr lang="en-US" dirty="0" smtClean="0"/>
              <a:t>Lecture </a:t>
            </a:r>
            <a:r>
              <a:rPr lang="en-US" dirty="0"/>
              <a:t>3</a:t>
            </a:r>
            <a:r>
              <a:rPr lang="en-US" dirty="0" smtClean="0"/>
              <a:t>: Removal</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Morrison v. Olson</a:t>
            </a:r>
          </a:p>
        </p:txBody>
      </p:sp>
      <p:sp>
        <p:nvSpPr>
          <p:cNvPr id="3" name="Content Placeholder 2"/>
          <p:cNvSpPr>
            <a:spLocks noGrp="1"/>
          </p:cNvSpPr>
          <p:nvPr>
            <p:ph idx="1"/>
          </p:nvPr>
        </p:nvSpPr>
        <p:spPr>
          <a:xfrm>
            <a:off x="457200" y="1219200"/>
            <a:ext cx="8229600" cy="5181600"/>
          </a:xfrm>
        </p:spPr>
        <p:txBody>
          <a:bodyPr>
            <a:normAutofit fontScale="77500" lnSpcReduction="20000"/>
          </a:bodyPr>
          <a:lstStyle/>
          <a:p>
            <a:pPr marL="0" indent="0">
              <a:buNone/>
            </a:pPr>
            <a:r>
              <a:rPr lang="en-US" dirty="0" smtClean="0"/>
              <a:t>Holding: </a:t>
            </a:r>
            <a:r>
              <a:rPr lang="en-US" dirty="0" smtClean="0"/>
              <a:t> Prohibiting </a:t>
            </a:r>
            <a:r>
              <a:rPr lang="en-US" dirty="0" smtClean="0"/>
              <a:t>the President from directly removing an Inferior Officer and limiting the removal ability of the Principal Officer overseeing that Inferior Officer to “good cause” does not violate the Take Care </a:t>
            </a:r>
            <a:r>
              <a:rPr lang="en-US" dirty="0" smtClean="0"/>
              <a:t>Clause and thus </a:t>
            </a:r>
            <a:r>
              <a:rPr lang="en-US" u="sng" dirty="0" smtClean="0"/>
              <a:t>is</a:t>
            </a:r>
            <a:r>
              <a:rPr lang="en-US" dirty="0" smtClean="0"/>
              <a:t> constitutional.</a:t>
            </a:r>
            <a:endParaRPr lang="en-US" dirty="0" smtClean="0"/>
          </a:p>
          <a:p>
            <a:r>
              <a:rPr lang="en-US" dirty="0" smtClean="0"/>
              <a:t>If </a:t>
            </a:r>
            <a:r>
              <a:rPr lang="en-US" dirty="0"/>
              <a:t>the President believes the Inferior Officer (the IC) is violating the law, the President orders the Attorney General to terminate the IC for "good cause."  If the Attorney General disagrees, the President simply fires the Attorney General and cycles through Attorneys General until one follows the order.  </a:t>
            </a:r>
            <a:endParaRPr lang="en-US" dirty="0" smtClean="0"/>
          </a:p>
          <a:p>
            <a:r>
              <a:rPr lang="en-US" dirty="0" smtClean="0"/>
              <a:t>The </a:t>
            </a:r>
            <a:r>
              <a:rPr lang="en-US" dirty="0"/>
              <a:t>key point is that between the President (who lacks direct removal power over the IC) and the Attorney General (who possesses only "good cause" removal power over the IC), the President "wins" in a debate over what constitutes "good cause," satisfying the requirements of the Take Care Clause.</a:t>
            </a:r>
          </a:p>
        </p:txBody>
      </p:sp>
    </p:spTree>
    <p:extLst>
      <p:ext uri="{BB962C8B-B14F-4D97-AF65-F5344CB8AC3E}">
        <p14:creationId xmlns:p14="http://schemas.microsoft.com/office/powerpoint/2010/main" xmlns="" val="1489958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Free Enterprise Fund v. Public Company Accounting Oversight </a:t>
            </a:r>
            <a:r>
              <a:rPr lang="en-US" i="1" dirty="0" smtClean="0"/>
              <a:t>Board</a:t>
            </a:r>
            <a:r>
              <a:rPr lang="en-US" dirty="0" smtClean="0"/>
              <a:t> </a:t>
            </a:r>
            <a:r>
              <a:rPr lang="en-US" i="1" dirty="0" smtClean="0"/>
              <a:t>(PCAOB)</a:t>
            </a:r>
            <a:endParaRPr lang="en-US" i="1" dirty="0"/>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pPr marL="0" indent="0">
              <a:buNone/>
            </a:pPr>
            <a:r>
              <a:rPr lang="en-US" dirty="0" smtClean="0"/>
              <a:t>Background: </a:t>
            </a:r>
          </a:p>
          <a:p>
            <a:r>
              <a:rPr lang="en-US" dirty="0"/>
              <a:t>The Free Enterprise Fund, a non-profit organization, brought suit challenging the constitutionality of Title I of the Sarbanes-Oxley Act. </a:t>
            </a:r>
            <a:endParaRPr lang="en-US" dirty="0" smtClean="0"/>
          </a:p>
          <a:p>
            <a:r>
              <a:rPr lang="en-US" dirty="0" smtClean="0"/>
              <a:t>It </a:t>
            </a:r>
            <a:r>
              <a:rPr lang="en-US" dirty="0"/>
              <a:t>alleged that the creation of the Public Company Oversight Board </a:t>
            </a:r>
            <a:r>
              <a:rPr lang="en-US" dirty="0" smtClean="0"/>
              <a:t>by </a:t>
            </a:r>
            <a:r>
              <a:rPr lang="en-US" dirty="0"/>
              <a:t>the Act violated the Appointments Clause because it deprived the President from exercising adequate control over the Board. </a:t>
            </a:r>
            <a:endParaRPr lang="en-US" dirty="0" smtClean="0"/>
          </a:p>
          <a:p>
            <a:r>
              <a:rPr lang="en-US" dirty="0" smtClean="0"/>
              <a:t>However</a:t>
            </a:r>
            <a:r>
              <a:rPr lang="en-US" dirty="0"/>
              <a:t>, the Board itself was under the direct supervision of the Securities and Exchange </a:t>
            </a:r>
            <a:r>
              <a:rPr lang="en-US" dirty="0" smtClean="0"/>
              <a:t>Commission, </a:t>
            </a:r>
            <a:r>
              <a:rPr lang="en-US" dirty="0"/>
              <a:t>all of whose commissioners are appointed by and can be removed by the </a:t>
            </a:r>
            <a:r>
              <a:rPr lang="en-US" dirty="0" smtClean="0"/>
              <a:t>President, but only for “good cause”.</a:t>
            </a:r>
            <a:endParaRPr lang="en-US" dirty="0"/>
          </a:p>
        </p:txBody>
      </p:sp>
    </p:spTree>
    <p:extLst>
      <p:ext uri="{BB962C8B-B14F-4D97-AF65-F5344CB8AC3E}">
        <p14:creationId xmlns:p14="http://schemas.microsoft.com/office/powerpoint/2010/main" xmlns="" val="2447417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Free Enterprise Fund v. Public Company Accounting Oversight Board</a:t>
            </a:r>
          </a:p>
        </p:txBody>
      </p:sp>
      <p:sp>
        <p:nvSpPr>
          <p:cNvPr id="3" name="Content Placeholder 2"/>
          <p:cNvSpPr>
            <a:spLocks noGrp="1"/>
          </p:cNvSpPr>
          <p:nvPr>
            <p:ph idx="1"/>
          </p:nvPr>
        </p:nvSpPr>
        <p:spPr/>
        <p:txBody>
          <a:bodyPr/>
          <a:lstStyle/>
          <a:p>
            <a:pPr marL="0" indent="0">
              <a:buNone/>
            </a:pPr>
            <a:r>
              <a:rPr lang="en-US" dirty="0" smtClean="0"/>
              <a:t>Issue:  </a:t>
            </a:r>
            <a:r>
              <a:rPr lang="en-US" dirty="0"/>
              <a:t>May the President be restricted in his ability </a:t>
            </a:r>
            <a:r>
              <a:rPr lang="en-US" dirty="0" smtClean="0"/>
              <a:t>to remove </a:t>
            </a:r>
            <a:r>
              <a:rPr lang="en-US" dirty="0"/>
              <a:t>a principal </a:t>
            </a:r>
            <a:r>
              <a:rPr lang="en-US" dirty="0" smtClean="0"/>
              <a:t>officer (SEC commissioners), </a:t>
            </a:r>
            <a:r>
              <a:rPr lang="en-US" dirty="0"/>
              <a:t>who is in turn restricted in </a:t>
            </a:r>
            <a:r>
              <a:rPr lang="en-US" dirty="0" smtClean="0"/>
              <a:t>his/her </a:t>
            </a:r>
            <a:r>
              <a:rPr lang="en-US" dirty="0"/>
              <a:t>ability to </a:t>
            </a:r>
            <a:r>
              <a:rPr lang="en-US" dirty="0" smtClean="0"/>
              <a:t>remove an </a:t>
            </a:r>
            <a:r>
              <a:rPr lang="en-US" dirty="0"/>
              <a:t>inferior </a:t>
            </a:r>
            <a:r>
              <a:rPr lang="en-US" dirty="0" smtClean="0"/>
              <a:t>officer (PCAOB Board members), </a:t>
            </a:r>
            <a:r>
              <a:rPr lang="en-US" dirty="0"/>
              <a:t>even though that inferior officer </a:t>
            </a:r>
            <a:r>
              <a:rPr lang="en-US" dirty="0" smtClean="0"/>
              <a:t>determines the policy </a:t>
            </a:r>
            <a:r>
              <a:rPr lang="en-US" dirty="0"/>
              <a:t>and enforces the laws of the United States?</a:t>
            </a:r>
            <a:endParaRPr lang="en-US" dirty="0" smtClean="0"/>
          </a:p>
          <a:p>
            <a:pPr marL="0" indent="0">
              <a:buNone/>
            </a:pPr>
            <a:endParaRPr lang="en-US" dirty="0"/>
          </a:p>
        </p:txBody>
      </p:sp>
    </p:spTree>
    <p:extLst>
      <p:ext uri="{BB962C8B-B14F-4D97-AF65-F5344CB8AC3E}">
        <p14:creationId xmlns:p14="http://schemas.microsoft.com/office/powerpoint/2010/main" xmlns="" val="138356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Free Enterprise Fund v. Public Company Accounting Oversight Board</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Holding: </a:t>
            </a:r>
            <a:r>
              <a:rPr lang="en-US" dirty="0"/>
              <a:t>S</a:t>
            </a:r>
            <a:r>
              <a:rPr lang="en-US" dirty="0" smtClean="0"/>
              <a:t>uch </a:t>
            </a:r>
            <a:r>
              <a:rPr lang="en-US" dirty="0"/>
              <a:t>multilevel protection from removal is contrary </a:t>
            </a:r>
            <a:r>
              <a:rPr lang="en-US" dirty="0" smtClean="0"/>
              <a:t>to Article </a:t>
            </a:r>
            <a:r>
              <a:rPr lang="en-US" dirty="0"/>
              <a:t>II’s vesting of the executive power in the </a:t>
            </a:r>
            <a:r>
              <a:rPr lang="en-US" dirty="0" smtClean="0"/>
              <a:t>President and unconstitutionally violates separation of powers.</a:t>
            </a:r>
          </a:p>
          <a:p>
            <a:r>
              <a:rPr lang="en-US" dirty="0" smtClean="0"/>
              <a:t>Two levels of good cause removal are impermissible. </a:t>
            </a:r>
          </a:p>
          <a:p>
            <a:r>
              <a:rPr lang="en-US" dirty="0" smtClean="0"/>
              <a:t>This case has Similar facts as </a:t>
            </a:r>
            <a:r>
              <a:rPr lang="en-US" i="1" dirty="0" smtClean="0"/>
              <a:t>Morrison</a:t>
            </a:r>
            <a:r>
              <a:rPr lang="en-US" dirty="0" smtClean="0"/>
              <a:t>, except that the Principal Officers in this case are protected themselves from the President by a “good cause” removal restriction. </a:t>
            </a:r>
          </a:p>
          <a:p>
            <a:pPr lvl="1"/>
            <a:r>
              <a:rPr lang="en-US" dirty="0" smtClean="0"/>
              <a:t>Thus, in a debate between the President and the Principal Officer regarding what constitutes “good cause” removal, the President does </a:t>
            </a:r>
            <a:r>
              <a:rPr lang="en-US" u="sng" dirty="0" smtClean="0"/>
              <a:t>not</a:t>
            </a:r>
            <a:r>
              <a:rPr lang="en-US" dirty="0" smtClean="0"/>
              <a:t> win – because the SEC Commissioners good faith </a:t>
            </a:r>
            <a:r>
              <a:rPr lang="en-US" dirty="0" smtClean="0"/>
              <a:t>belief that </a:t>
            </a:r>
            <a:r>
              <a:rPr lang="en-US" dirty="0" smtClean="0"/>
              <a:t>“good cause” does not exist is </a:t>
            </a:r>
            <a:r>
              <a:rPr lang="en-US" u="sng" dirty="0" smtClean="0"/>
              <a:t>not</a:t>
            </a:r>
            <a:r>
              <a:rPr lang="en-US" dirty="0" smtClean="0"/>
              <a:t> itself “good cause” for the President to remove them. </a:t>
            </a:r>
          </a:p>
          <a:p>
            <a:pPr lvl="1"/>
            <a:r>
              <a:rPr lang="en-US" dirty="0" smtClean="0"/>
              <a:t>This </a:t>
            </a:r>
            <a:r>
              <a:rPr lang="en-US" dirty="0" smtClean="0"/>
              <a:t>removes </a:t>
            </a:r>
            <a:r>
              <a:rPr lang="en-US" dirty="0" smtClean="0"/>
              <a:t>part of the ultimate </a:t>
            </a:r>
            <a:r>
              <a:rPr lang="en-US" dirty="0" smtClean="0"/>
              <a:t>decision, </a:t>
            </a:r>
            <a:r>
              <a:rPr lang="en-US" dirty="0" smtClean="0"/>
              <a:t>regarding seeing that the laws are “faithfully </a:t>
            </a:r>
            <a:r>
              <a:rPr lang="en-US" dirty="0" smtClean="0"/>
              <a:t>executed,” </a:t>
            </a:r>
            <a:r>
              <a:rPr lang="en-US" dirty="0" smtClean="0"/>
              <a:t>out of the hands of the </a:t>
            </a:r>
            <a:r>
              <a:rPr lang="en-US" dirty="0" smtClean="0"/>
              <a:t>President – </a:t>
            </a:r>
            <a:r>
              <a:rPr lang="en-US" smtClean="0"/>
              <a:t>which violates </a:t>
            </a:r>
            <a:r>
              <a:rPr lang="en-US" dirty="0" smtClean="0"/>
              <a:t>the </a:t>
            </a:r>
            <a:r>
              <a:rPr lang="en-US" dirty="0" smtClean="0"/>
              <a:t>Take Care clause of Art. II.</a:t>
            </a:r>
            <a:endParaRPr lang="en-US" dirty="0"/>
          </a:p>
        </p:txBody>
      </p:sp>
    </p:spTree>
    <p:extLst>
      <p:ext uri="{BB962C8B-B14F-4D97-AF65-F5344CB8AC3E}">
        <p14:creationId xmlns:p14="http://schemas.microsoft.com/office/powerpoint/2010/main" xmlns="" val="4010505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Removal Power</a:t>
            </a:r>
            <a:endParaRPr lang="en-US" dirty="0"/>
          </a:p>
        </p:txBody>
      </p:sp>
      <p:sp>
        <p:nvSpPr>
          <p:cNvPr id="3" name="Content Placeholder 2"/>
          <p:cNvSpPr>
            <a:spLocks noGrp="1"/>
          </p:cNvSpPr>
          <p:nvPr>
            <p:ph idx="1"/>
          </p:nvPr>
        </p:nvSpPr>
        <p:spPr>
          <a:xfrm>
            <a:off x="402609" y="1219200"/>
            <a:ext cx="8229600" cy="4368136"/>
          </a:xfrm>
        </p:spPr>
        <p:txBody>
          <a:bodyPr>
            <a:normAutofit lnSpcReduction="10000"/>
          </a:bodyPr>
          <a:lstStyle/>
          <a:p>
            <a:r>
              <a:rPr lang="en-US" dirty="0" smtClean="0"/>
              <a:t>There is no provision in the Constitution concerning the president’s authority to remove executive branch officials. </a:t>
            </a:r>
          </a:p>
          <a:p>
            <a:r>
              <a:rPr lang="en-US" dirty="0" smtClean="0"/>
              <a:t>In general, the president may remove executive officials unless removal is limited by statute. </a:t>
            </a:r>
          </a:p>
          <a:p>
            <a:pPr lvl="1"/>
            <a:r>
              <a:rPr lang="en-US" dirty="0" smtClean="0"/>
              <a:t>The president cannot be limited by multilevel protection (</a:t>
            </a:r>
            <a:r>
              <a:rPr lang="en-US" i="1" dirty="0" smtClean="0"/>
              <a:t>Free Enterprise Fund v. Public Company Accounting Oversight Board</a:t>
            </a:r>
            <a:r>
              <a:rPr lang="en-US" dirty="0" smtClean="0"/>
              <a:t>).</a:t>
            </a:r>
          </a:p>
          <a:p>
            <a:pPr marL="0" indent="0">
              <a:buNone/>
            </a:pPr>
            <a:endParaRPr lang="en-US" dirty="0" smtClean="0"/>
          </a:p>
          <a:p>
            <a:pPr marL="0" indent="0">
              <a:buNone/>
            </a:pPr>
            <a:endParaRPr lang="en-US" dirty="0" smtClean="0"/>
          </a:p>
          <a:p>
            <a:pPr lvl="1"/>
            <a:endParaRPr lang="en-US" dirty="0"/>
          </a:p>
        </p:txBody>
      </p:sp>
      <p:sp>
        <p:nvSpPr>
          <p:cNvPr id="4" name="Rectangle 3"/>
          <p:cNvSpPr/>
          <p:nvPr/>
        </p:nvSpPr>
        <p:spPr>
          <a:xfrm>
            <a:off x="1198728" y="5587335"/>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President</a:t>
            </a:r>
            <a:endParaRPr lang="en-US" dirty="0">
              <a:solidFill>
                <a:schemeClr val="tx1"/>
              </a:solidFill>
            </a:endParaRPr>
          </a:p>
        </p:txBody>
      </p:sp>
      <p:sp>
        <p:nvSpPr>
          <p:cNvPr id="5" name="Rectangle 4"/>
          <p:cNvSpPr/>
          <p:nvPr/>
        </p:nvSpPr>
        <p:spPr>
          <a:xfrm>
            <a:off x="4038600" y="5587337"/>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Principal Officer</a:t>
            </a:r>
            <a:endParaRPr lang="en-US" dirty="0">
              <a:solidFill>
                <a:schemeClr val="tx1"/>
              </a:solidFill>
            </a:endParaRPr>
          </a:p>
        </p:txBody>
      </p:sp>
      <p:sp>
        <p:nvSpPr>
          <p:cNvPr id="6" name="Rectangle 5"/>
          <p:cNvSpPr/>
          <p:nvPr/>
        </p:nvSpPr>
        <p:spPr>
          <a:xfrm>
            <a:off x="6878472" y="5612072"/>
            <a:ext cx="1066800" cy="7887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Inferior Officer</a:t>
            </a:r>
            <a:endParaRPr lang="en-US" dirty="0">
              <a:solidFill>
                <a:schemeClr val="tx1"/>
              </a:solidFill>
            </a:endParaRPr>
          </a:p>
        </p:txBody>
      </p:sp>
      <p:cxnSp>
        <p:nvCxnSpPr>
          <p:cNvPr id="7" name="Straight Arrow Connector 6"/>
          <p:cNvCxnSpPr>
            <a:stCxn id="4" idx="3"/>
            <a:endCxn id="5" idx="1"/>
          </p:cNvCxnSpPr>
          <p:nvPr/>
        </p:nvCxnSpPr>
        <p:spPr>
          <a:xfrm>
            <a:off x="2265528" y="6006435"/>
            <a:ext cx="1773072" cy="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3"/>
            <a:endCxn id="6" idx="1"/>
          </p:cNvCxnSpPr>
          <p:nvPr/>
        </p:nvCxnSpPr>
        <p:spPr>
          <a:xfrm flipV="1">
            <a:off x="5105400" y="6006436"/>
            <a:ext cx="1773072" cy="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90225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Myers v. United </a:t>
            </a:r>
            <a:r>
              <a:rPr lang="en-US" i="1" dirty="0" smtClean="0"/>
              <a:t>States </a:t>
            </a:r>
            <a:r>
              <a:rPr lang="en-US" dirty="0" smtClean="0"/>
              <a:t>(1926)</a:t>
            </a:r>
            <a:endParaRPr lang="en-US" i="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Background: </a:t>
            </a:r>
          </a:p>
          <a:p>
            <a:r>
              <a:rPr lang="en-US" dirty="0"/>
              <a:t>An 1876 statute provided that “Postmasters of the first, </a:t>
            </a:r>
            <a:r>
              <a:rPr lang="en-US" dirty="0" smtClean="0"/>
              <a:t>second and </a:t>
            </a:r>
            <a:r>
              <a:rPr lang="en-US" dirty="0"/>
              <a:t>third classes shall be appointed and may be removed by the </a:t>
            </a:r>
            <a:r>
              <a:rPr lang="en-US" dirty="0" smtClean="0"/>
              <a:t>President by </a:t>
            </a:r>
            <a:r>
              <a:rPr lang="en-US" dirty="0"/>
              <a:t>and with the advice and consent of the Senate and shall </a:t>
            </a:r>
            <a:r>
              <a:rPr lang="en-US" dirty="0" smtClean="0"/>
              <a:t>hold their </a:t>
            </a:r>
            <a:r>
              <a:rPr lang="en-US" dirty="0"/>
              <a:t>offices for four years unless sooner removed or suspended </a:t>
            </a:r>
            <a:r>
              <a:rPr lang="en-US" dirty="0" smtClean="0"/>
              <a:t>according to </a:t>
            </a:r>
            <a:r>
              <a:rPr lang="en-US" dirty="0"/>
              <a:t>law.” </a:t>
            </a:r>
            <a:endParaRPr lang="en-US" dirty="0" smtClean="0"/>
          </a:p>
          <a:p>
            <a:r>
              <a:rPr lang="en-US" dirty="0" smtClean="0"/>
              <a:t>Myers</a:t>
            </a:r>
            <a:r>
              <a:rPr lang="en-US" dirty="0"/>
              <a:t>, a first </a:t>
            </a:r>
            <a:r>
              <a:rPr lang="en-US" dirty="0" smtClean="0"/>
              <a:t>class postmaster</a:t>
            </a:r>
            <a:r>
              <a:rPr lang="en-US" dirty="0"/>
              <a:t>, was removed before the end of his four-year term by the </a:t>
            </a:r>
            <a:r>
              <a:rPr lang="en-US" dirty="0" smtClean="0"/>
              <a:t>President (</a:t>
            </a:r>
            <a:r>
              <a:rPr lang="en-US" dirty="0"/>
              <a:t>acting through the Postmaster General) without action by the Senate</a:t>
            </a:r>
            <a:r>
              <a:rPr lang="en-US" dirty="0" smtClean="0"/>
              <a:t>. </a:t>
            </a:r>
            <a:endParaRPr lang="en-US" dirty="0"/>
          </a:p>
          <a:p>
            <a:r>
              <a:rPr lang="en-US" dirty="0"/>
              <a:t>Myers’ estate sued for back pay for the remainder of the term. </a:t>
            </a:r>
          </a:p>
        </p:txBody>
      </p:sp>
    </p:spTree>
    <p:extLst>
      <p:ext uri="{BB962C8B-B14F-4D97-AF65-F5344CB8AC3E}">
        <p14:creationId xmlns:p14="http://schemas.microsoft.com/office/powerpoint/2010/main" xmlns="" val="323495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Myers v. United States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Issue: Was the removal proper? </a:t>
            </a:r>
          </a:p>
          <a:p>
            <a:pPr marL="0" indent="0">
              <a:buNone/>
            </a:pPr>
            <a:endParaRPr lang="en-US" dirty="0"/>
          </a:p>
          <a:p>
            <a:pPr marL="0" indent="0">
              <a:buNone/>
            </a:pPr>
            <a:r>
              <a:rPr lang="en-US" dirty="0"/>
              <a:t>Holding</a:t>
            </a:r>
            <a:r>
              <a:rPr lang="en-US" dirty="0" smtClean="0"/>
              <a:t>: The Court </a:t>
            </a:r>
            <a:r>
              <a:rPr lang="en-US" dirty="0"/>
              <a:t>held </a:t>
            </a:r>
            <a:r>
              <a:rPr lang="en-US" dirty="0" smtClean="0"/>
              <a:t>that the President </a:t>
            </a:r>
            <a:r>
              <a:rPr lang="en-US" dirty="0"/>
              <a:t>has the exclusive power of removing executive officers of the United States whom he has appointed by and with the advice and consent of the Senate</a:t>
            </a:r>
            <a:r>
              <a:rPr lang="en-US" dirty="0" smtClean="0"/>
              <a:t>.</a:t>
            </a:r>
          </a:p>
          <a:p>
            <a:r>
              <a:rPr lang="en-US" dirty="0" smtClean="0"/>
              <a:t>Congress </a:t>
            </a:r>
            <a:r>
              <a:rPr lang="en-US" dirty="0"/>
              <a:t>may not, by statute, restrict the power of the President to remove an Executive Officer by requiring the President to seek the approval of another Branch of government (in this case the Senate) to do so. </a:t>
            </a:r>
            <a:endParaRPr lang="en-US" dirty="0" smtClean="0"/>
          </a:p>
          <a:p>
            <a:r>
              <a:rPr lang="en-US" dirty="0" smtClean="0"/>
              <a:t>Such </a:t>
            </a:r>
            <a:r>
              <a:rPr lang="en-US" dirty="0"/>
              <a:t>a requirement would violate the Take Care clause of Article II</a:t>
            </a:r>
            <a:r>
              <a:rPr lang="en-US" dirty="0" smtClean="0"/>
              <a:t>.</a:t>
            </a:r>
          </a:p>
          <a:p>
            <a:pPr marL="0" indent="0">
              <a:buNone/>
            </a:pPr>
            <a:endParaRPr lang="en-US" dirty="0"/>
          </a:p>
        </p:txBody>
      </p:sp>
    </p:spTree>
    <p:extLst>
      <p:ext uri="{BB962C8B-B14F-4D97-AF65-F5344CB8AC3E}">
        <p14:creationId xmlns:p14="http://schemas.microsoft.com/office/powerpoint/2010/main" xmlns="" val="2386013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Humphrey’s Executor v. United States </a:t>
            </a:r>
            <a:r>
              <a:rPr lang="en-US" dirty="0" smtClean="0"/>
              <a:t>(1935)</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Background</a:t>
            </a:r>
          </a:p>
          <a:p>
            <a:r>
              <a:rPr lang="en-US" dirty="0"/>
              <a:t>President Roosevelt’s attempt </a:t>
            </a:r>
            <a:r>
              <a:rPr lang="en-US" dirty="0" smtClean="0"/>
              <a:t>to remove </a:t>
            </a:r>
            <a:r>
              <a:rPr lang="en-US" dirty="0"/>
              <a:t>William E. Humphrey, who had been appointed to the </a:t>
            </a:r>
            <a:r>
              <a:rPr lang="en-US" dirty="0" smtClean="0"/>
              <a:t>Federal Trade </a:t>
            </a:r>
            <a:r>
              <a:rPr lang="en-US" dirty="0"/>
              <a:t>Commission by President Hoover in 1931</a:t>
            </a:r>
            <a:r>
              <a:rPr lang="en-US" dirty="0" smtClean="0"/>
              <a:t>.</a:t>
            </a:r>
          </a:p>
          <a:p>
            <a:r>
              <a:rPr lang="en-US" dirty="0" smtClean="0"/>
              <a:t>In </a:t>
            </a:r>
            <a:r>
              <a:rPr lang="en-US" dirty="0"/>
              <a:t>1933, five years </a:t>
            </a:r>
            <a:r>
              <a:rPr lang="en-US" dirty="0" smtClean="0"/>
              <a:t>before </a:t>
            </a:r>
            <a:r>
              <a:rPr lang="en-US" dirty="0"/>
              <a:t>Humphrey’s term of office expired, President Roosevelt </a:t>
            </a:r>
            <a:r>
              <a:rPr lang="en-US" dirty="0" smtClean="0"/>
              <a:t>asked Humphrey </a:t>
            </a:r>
            <a:r>
              <a:rPr lang="en-US" dirty="0"/>
              <a:t>to resign on the ground “ ‘that the aims and purposes of </a:t>
            </a:r>
            <a:r>
              <a:rPr lang="en-US" dirty="0" smtClean="0"/>
              <a:t>the Administration </a:t>
            </a:r>
            <a:r>
              <a:rPr lang="en-US" dirty="0"/>
              <a:t>can be carried out most effectively with personnel </a:t>
            </a:r>
            <a:r>
              <a:rPr lang="en-US" dirty="0" smtClean="0"/>
              <a:t>of my </a:t>
            </a:r>
            <a:r>
              <a:rPr lang="en-US" dirty="0"/>
              <a:t>own selection.’ ” </a:t>
            </a:r>
            <a:endParaRPr lang="en-US" dirty="0" smtClean="0"/>
          </a:p>
          <a:p>
            <a:r>
              <a:rPr lang="en-US" dirty="0" smtClean="0"/>
              <a:t>Humphrey refused to </a:t>
            </a:r>
            <a:r>
              <a:rPr lang="en-US" dirty="0"/>
              <a:t>resign, and President Roosevelt declared him removed. </a:t>
            </a:r>
            <a:endParaRPr lang="en-US" dirty="0" smtClean="0"/>
          </a:p>
          <a:p>
            <a:r>
              <a:rPr lang="en-US" dirty="0" smtClean="0"/>
              <a:t>Humphrey </a:t>
            </a:r>
            <a:r>
              <a:rPr lang="en-US" dirty="0"/>
              <a:t>sought his salary for the remainder of his </a:t>
            </a:r>
            <a:r>
              <a:rPr lang="en-US" dirty="0" smtClean="0"/>
              <a:t>statutory term </a:t>
            </a:r>
            <a:r>
              <a:rPr lang="en-US" dirty="0"/>
              <a:t>of office.</a:t>
            </a:r>
            <a:endParaRPr lang="en-US" dirty="0" smtClean="0"/>
          </a:p>
        </p:txBody>
      </p:sp>
    </p:spTree>
    <p:extLst>
      <p:ext uri="{BB962C8B-B14F-4D97-AF65-F5344CB8AC3E}">
        <p14:creationId xmlns:p14="http://schemas.microsoft.com/office/powerpoint/2010/main" xmlns="" val="3622781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Humphrey’s Executor v. United States</a:t>
            </a:r>
          </a:p>
        </p:txBody>
      </p:sp>
      <p:sp>
        <p:nvSpPr>
          <p:cNvPr id="3" name="Content Placeholder 2"/>
          <p:cNvSpPr>
            <a:spLocks noGrp="1"/>
          </p:cNvSpPr>
          <p:nvPr>
            <p:ph idx="1"/>
          </p:nvPr>
        </p:nvSpPr>
        <p:spPr/>
        <p:txBody>
          <a:bodyPr>
            <a:normAutofit/>
          </a:bodyPr>
          <a:lstStyle/>
          <a:p>
            <a:pPr marL="0" indent="0">
              <a:buNone/>
            </a:pPr>
            <a:r>
              <a:rPr lang="en-US" dirty="0" smtClean="0"/>
              <a:t>Issue: </a:t>
            </a:r>
            <a:r>
              <a:rPr lang="en-US" dirty="0"/>
              <a:t>Whether the President’s power to remove employees within the executive branch is absolute, such that he can remove employees within quasi-executive agencies.</a:t>
            </a:r>
            <a:endParaRPr lang="en-US" dirty="0" smtClean="0"/>
          </a:p>
          <a:p>
            <a:endParaRPr lang="en-US" dirty="0" smtClean="0"/>
          </a:p>
        </p:txBody>
      </p:sp>
    </p:spTree>
    <p:extLst>
      <p:ext uri="{BB962C8B-B14F-4D97-AF65-F5344CB8AC3E}">
        <p14:creationId xmlns:p14="http://schemas.microsoft.com/office/powerpoint/2010/main" xmlns="" val="1599580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Humphrey’s Executor v. United States</a:t>
            </a: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marL="0" indent="0">
              <a:buNone/>
            </a:pPr>
            <a:r>
              <a:rPr lang="en-US" dirty="0" smtClean="0"/>
              <a:t>Holding: The Federal </a:t>
            </a:r>
            <a:r>
              <a:rPr lang="en-US" dirty="0"/>
              <a:t>Trade Commission Act was intended to </a:t>
            </a:r>
            <a:r>
              <a:rPr lang="en-US" dirty="0" smtClean="0"/>
              <a:t>limit the </a:t>
            </a:r>
            <a:r>
              <a:rPr lang="en-US" dirty="0"/>
              <a:t>President’s power to remove FTC </a:t>
            </a:r>
            <a:r>
              <a:rPr lang="en-US" dirty="0" smtClean="0"/>
              <a:t>commissioners</a:t>
            </a:r>
            <a:r>
              <a:rPr lang="en-US" dirty="0"/>
              <a:t> </a:t>
            </a:r>
            <a:r>
              <a:rPr lang="en-US" dirty="0" smtClean="0"/>
              <a:t>and that limitation is valid and constitutional. </a:t>
            </a:r>
          </a:p>
          <a:p>
            <a:r>
              <a:rPr lang="en-US" dirty="0" smtClean="0"/>
              <a:t>Notwithstanding </a:t>
            </a:r>
            <a:r>
              <a:rPr lang="en-US" i="1" dirty="0" smtClean="0"/>
              <a:t>Myers</a:t>
            </a:r>
            <a:r>
              <a:rPr lang="en-US" dirty="0" smtClean="0"/>
              <a:t>, Congress may by statute, limit the ability of the President to remove an Officer to situations involving “good cause.” </a:t>
            </a:r>
          </a:p>
          <a:p>
            <a:pPr lvl="1"/>
            <a:r>
              <a:rPr lang="en-US" dirty="0" smtClean="0"/>
              <a:t>Such political “insulation” does not violate the Appointment Clause or the Take Care clause, because the President still has the ability to supervise properly the Officers of the United States, and may remove them for failing to follow the law – he simply may not remove them for disagreeing with his/her policies. </a:t>
            </a:r>
          </a:p>
          <a:p>
            <a:pPr lvl="1"/>
            <a:r>
              <a:rPr lang="en-US" dirty="0" smtClean="0"/>
              <a:t>Congress, as the </a:t>
            </a:r>
            <a:r>
              <a:rPr lang="en-US" dirty="0" smtClean="0"/>
              <a:t>primary </a:t>
            </a:r>
            <a:r>
              <a:rPr lang="en-US" dirty="0" smtClean="0"/>
              <a:t>political/policy branch, has the authority to retain domestic policy authority to itself, thus such an insulation is constitutional notwithstanding the Take Care Clause. </a:t>
            </a:r>
            <a:endParaRPr lang="en-US" dirty="0"/>
          </a:p>
        </p:txBody>
      </p:sp>
    </p:spTree>
    <p:extLst>
      <p:ext uri="{BB962C8B-B14F-4D97-AF65-F5344CB8AC3E}">
        <p14:creationId xmlns:p14="http://schemas.microsoft.com/office/powerpoint/2010/main" xmlns="" val="803279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Morrison v. Olson</a:t>
            </a:r>
            <a:endParaRPr lang="en-US" i="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Background</a:t>
            </a:r>
          </a:p>
          <a:p>
            <a:r>
              <a:rPr lang="en-US" dirty="0"/>
              <a:t>Congress adopted the Ethics in Government Act, which </a:t>
            </a:r>
            <a:r>
              <a:rPr lang="en-US" dirty="0" smtClean="0"/>
              <a:t>allowed for the appointment of an “independent counsel” </a:t>
            </a:r>
            <a:r>
              <a:rPr lang="en-US" dirty="0" smtClean="0"/>
              <a:t>(IC) to </a:t>
            </a:r>
            <a:r>
              <a:rPr lang="en-US" dirty="0" smtClean="0"/>
              <a:t>investigate and prosecute wrongdoing by high-level federal government officials. </a:t>
            </a:r>
          </a:p>
          <a:p>
            <a:pPr marL="0" indent="0">
              <a:buNone/>
            </a:pPr>
            <a:endParaRPr lang="en-US" dirty="0" smtClean="0"/>
          </a:p>
          <a:p>
            <a:r>
              <a:rPr lang="en-US" dirty="0" smtClean="0"/>
              <a:t>The Act further provided that the independent counsel can be removed from office only by impeachment or by personal action of the Attorney </a:t>
            </a:r>
            <a:r>
              <a:rPr lang="en-US" dirty="0" smtClean="0"/>
              <a:t>General (AG) </a:t>
            </a:r>
            <a:r>
              <a:rPr lang="en-US" dirty="0" smtClean="0"/>
              <a:t>for good cause.</a:t>
            </a:r>
            <a:br>
              <a:rPr lang="en-US" dirty="0" smtClean="0"/>
            </a:br>
            <a:endParaRPr lang="en-US" dirty="0" smtClean="0"/>
          </a:p>
        </p:txBody>
      </p:sp>
    </p:spTree>
    <p:extLst>
      <p:ext uri="{BB962C8B-B14F-4D97-AF65-F5344CB8AC3E}">
        <p14:creationId xmlns:p14="http://schemas.microsoft.com/office/powerpoint/2010/main" xmlns="" val="611395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Morrison v. Olson</a:t>
            </a:r>
          </a:p>
        </p:txBody>
      </p:sp>
      <p:sp>
        <p:nvSpPr>
          <p:cNvPr id="3" name="Content Placeholder 2"/>
          <p:cNvSpPr>
            <a:spLocks noGrp="1"/>
          </p:cNvSpPr>
          <p:nvPr>
            <p:ph idx="1"/>
          </p:nvPr>
        </p:nvSpPr>
        <p:spPr/>
        <p:txBody>
          <a:bodyPr>
            <a:normAutofit/>
          </a:bodyPr>
          <a:lstStyle/>
          <a:p>
            <a:pPr marL="0" indent="0">
              <a:buNone/>
            </a:pPr>
            <a:r>
              <a:rPr lang="en-US" dirty="0" smtClean="0"/>
              <a:t>Issue: Does the </a:t>
            </a:r>
            <a:r>
              <a:rPr lang="en-US" dirty="0"/>
              <a:t>provision of </a:t>
            </a:r>
            <a:r>
              <a:rPr lang="en-US" dirty="0" smtClean="0"/>
              <a:t>the Act </a:t>
            </a:r>
            <a:r>
              <a:rPr lang="en-US" dirty="0"/>
              <a:t>restricting the Attorney General’s power to remove the </a:t>
            </a:r>
            <a:r>
              <a:rPr lang="en-US" dirty="0" smtClean="0"/>
              <a:t>independent counsel </a:t>
            </a:r>
            <a:r>
              <a:rPr lang="en-US" dirty="0"/>
              <a:t>to only those instances in which he can show “good </a:t>
            </a:r>
            <a:r>
              <a:rPr lang="en-US" dirty="0" smtClean="0"/>
              <a:t>cause” (taken by itself) impermissibly interfere </a:t>
            </a:r>
            <a:r>
              <a:rPr lang="en-US" dirty="0"/>
              <a:t>with the President’s exercise of his </a:t>
            </a:r>
            <a:r>
              <a:rPr lang="en-US" dirty="0" smtClean="0"/>
              <a:t>constitutionally appointed functions?  </a:t>
            </a:r>
          </a:p>
          <a:p>
            <a:pPr marL="0" indent="0">
              <a:buNone/>
            </a:pPr>
            <a:endParaRPr lang="en-US" dirty="0" smtClean="0"/>
          </a:p>
        </p:txBody>
      </p:sp>
    </p:spTree>
    <p:extLst>
      <p:ext uri="{BB962C8B-B14F-4D97-AF65-F5344CB8AC3E}">
        <p14:creationId xmlns:p14="http://schemas.microsoft.com/office/powerpoint/2010/main" xmlns="" val="3162845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4707</TotalTime>
  <Words>1188</Words>
  <Application>Microsoft Office PowerPoint</Application>
  <PresentationFormat>On-screen Show (4:3)</PresentationFormat>
  <Paragraphs>61</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Administrative Law</vt:lpstr>
      <vt:lpstr>Removal Power</vt:lpstr>
      <vt:lpstr>Myers v. United States (1926)</vt:lpstr>
      <vt:lpstr>Myers v. United States</vt:lpstr>
      <vt:lpstr>Humphrey’s Executor v. United States (1935)</vt:lpstr>
      <vt:lpstr>Humphrey’s Executor v. United States</vt:lpstr>
      <vt:lpstr>Humphrey’s Executor v. United States</vt:lpstr>
      <vt:lpstr>Morrison v. Olson</vt:lpstr>
      <vt:lpstr>Morrison v. Olson</vt:lpstr>
      <vt:lpstr>Morrison v. Olson</vt:lpstr>
      <vt:lpstr>Free Enterprise Fund v. Public Company Accounting Oversight Board (PCAOB)</vt:lpstr>
      <vt:lpstr>Free Enterprise Fund v. Public Company Accounting Oversight Board</vt:lpstr>
      <vt:lpstr>Free Enterprise Fund v. Public Company Accounting Oversight Board</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243</cp:revision>
  <dcterms:created xsi:type="dcterms:W3CDTF">2014-06-13T07:23:28Z</dcterms:created>
  <dcterms:modified xsi:type="dcterms:W3CDTF">2014-12-14T02:50:11Z</dcterms:modified>
</cp:coreProperties>
</file>